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1737" r:id="rId5"/>
    <p:sldId id="2103" r:id="rId6"/>
    <p:sldId id="1742" r:id="rId7"/>
    <p:sldId id="1740" r:id="rId8"/>
    <p:sldId id="2100" r:id="rId9"/>
    <p:sldId id="2090" r:id="rId10"/>
    <p:sldId id="2089" r:id="rId11"/>
    <p:sldId id="2091" r:id="rId12"/>
    <p:sldId id="2109" r:id="rId13"/>
    <p:sldId id="2111" r:id="rId14"/>
    <p:sldId id="2101" r:id="rId15"/>
    <p:sldId id="2110" r:id="rId16"/>
    <p:sldId id="2104" r:id="rId17"/>
    <p:sldId id="2106" r:id="rId18"/>
    <p:sldId id="2108" r:id="rId19"/>
    <p:sldId id="2112" r:id="rId20"/>
    <p:sldId id="2083" r:id="rId21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1737"/>
            <p14:sldId id="2103"/>
            <p14:sldId id="1742"/>
            <p14:sldId id="1740"/>
            <p14:sldId id="2100"/>
            <p14:sldId id="2090"/>
            <p14:sldId id="2089"/>
            <p14:sldId id="2091"/>
            <p14:sldId id="2109"/>
            <p14:sldId id="2111"/>
            <p14:sldId id="2101"/>
            <p14:sldId id="2110"/>
            <p14:sldId id="2104"/>
            <p14:sldId id="2106"/>
            <p14:sldId id="2108"/>
            <p14:sldId id="2112"/>
            <p14:sldId id="20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34B"/>
    <a:srgbClr val="009900"/>
    <a:srgbClr val="F87CE9"/>
    <a:srgbClr val="E90DCF"/>
    <a:srgbClr val="E4903C"/>
    <a:srgbClr val="DF7F1F"/>
    <a:srgbClr val="9E0000"/>
    <a:srgbClr val="A70994"/>
    <a:srgbClr val="FF00FF"/>
    <a:srgbClr val="F98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3895" autoAdjust="0"/>
  </p:normalViewPr>
  <p:slideViewPr>
    <p:cSldViewPr snapToGrid="0">
      <p:cViewPr varScale="1">
        <p:scale>
          <a:sx n="88" d="100"/>
          <a:sy n="88" d="100"/>
        </p:scale>
        <p:origin x="90" y="28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28/11/2024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28/11/2024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5317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2753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2753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83" y="2438400"/>
            <a:ext cx="7924800" cy="3966121"/>
          </a:xfrm>
        </p:spPr>
        <p:txBody>
          <a:bodyPr/>
          <a:lstStyle/>
          <a:p>
            <a:b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tx1"/>
                </a:solidFill>
              </a:rPr>
              <a:t>香港學科測驗</a:t>
            </a:r>
            <a:b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36642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336712A-4FED-4E94-93F9-1347BA075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10</a:t>
            </a:fld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F998E24-CBDD-433E-8FAA-2E7AC8EF6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9" y="1364123"/>
            <a:ext cx="7932875" cy="2537606"/>
          </a:xfrm>
          <a:prstGeom prst="rect">
            <a:avLst/>
          </a:prstGeom>
          <a:effectLst>
            <a:glow rad="190500">
              <a:schemeClr val="bg1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1D08502-D846-4322-BA4F-1C3A6BA21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523" y="3659648"/>
            <a:ext cx="7876052" cy="2537605"/>
          </a:xfrm>
          <a:prstGeom prst="rect">
            <a:avLst/>
          </a:prstGeom>
          <a:effectLst>
            <a:glow rad="190500">
              <a:schemeClr val="bg1">
                <a:lumMod val="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8D92F6B3-3839-4EE2-ADEF-BFCD7D358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匯出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匯入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7936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5923" y="1321903"/>
            <a:ext cx="10952920" cy="4591879"/>
          </a:xfrm>
        </p:spPr>
        <p:txBody>
          <a:bodyPr anchor="ctr"/>
          <a:lstStyle/>
          <a:p>
            <a:pPr algn="ctr"/>
            <a:r>
              <a:rPr lang="zh-TW" altLang="en-US" sz="5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中一新生編班</a:t>
            </a:r>
            <a:endParaRPr lang="zh-HK" altLang="en-US" sz="54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211652EF-6399-4353-97D4-17C00E6EDE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</p:spPr>
        <p:txBody>
          <a:bodyPr/>
          <a:lstStyle/>
          <a:p>
            <a:pPr algn="r"/>
            <a:fld id="{7B3C8E2D-E91C-4BBB-B7BA-C2875630DAEF}" type="slidenum">
              <a:rPr lang="en-US" altLang="zh-HK" smtClean="0">
                <a:solidFill>
                  <a:srgbClr val="2E75B6"/>
                </a:solidFill>
              </a:rPr>
              <a:pPr algn="r"/>
              <a:t>11</a:t>
            </a:fld>
            <a:endParaRPr lang="en-US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921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2A752B-2946-4D84-A315-3E60F51DB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4" y="1589226"/>
            <a:ext cx="8468139" cy="4608512"/>
          </a:xfrm>
        </p:spPr>
        <p:txBody>
          <a:bodyPr/>
          <a:lstStyle/>
          <a:p>
            <a:pPr marL="3600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zh-TW" altLang="en-US" sz="2800" b="1" kern="200" dirty="0">
                <a:solidFill>
                  <a:schemeClr val="tx1"/>
                </a:solidFill>
              </a:rPr>
              <a:t>輸入中一入學前學科測驗的成績後，用戶能夠根據中一新生在中一甲測驗的中英數成績，為中一新生編班。</a:t>
            </a:r>
            <a:endParaRPr lang="en-US" altLang="zh-TW" sz="2800" b="1" kern="200" dirty="0">
              <a:solidFill>
                <a:schemeClr val="tx1"/>
              </a:solidFill>
            </a:endParaRPr>
          </a:p>
          <a:p>
            <a:pPr marL="3600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zh-TW" altLang="en-US" sz="2800" b="1" kern="200" dirty="0">
                <a:solidFill>
                  <a:schemeClr val="tx1"/>
                </a:solidFill>
              </a:rPr>
              <a:t>用戶可選擇以下兩種方法來為未有班別的學生編班：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199910-A92D-4A5B-B6E8-488D3996B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12</a:t>
            </a:fld>
            <a:endParaRPr lang="en-US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C595E809-B5C6-4AAE-8202-F06A5975AB39}"/>
              </a:ext>
            </a:extLst>
          </p:cNvPr>
          <p:cNvGrpSpPr/>
          <p:nvPr/>
        </p:nvGrpSpPr>
        <p:grpSpPr>
          <a:xfrm>
            <a:off x="1443492" y="3748087"/>
            <a:ext cx="4837043" cy="1520687"/>
            <a:chOff x="1391478" y="3584090"/>
            <a:chExt cx="4837043" cy="1520687"/>
          </a:xfrm>
        </p:grpSpPr>
        <p:sp>
          <p:nvSpPr>
            <p:cNvPr id="5" name="書卷: 水平 4">
              <a:extLst>
                <a:ext uri="{FF2B5EF4-FFF2-40B4-BE49-F238E27FC236}">
                  <a16:creationId xmlns:a16="http://schemas.microsoft.com/office/drawing/2014/main" id="{EC12A9FC-8A06-473E-9645-76D4C8E3EC2A}"/>
                </a:ext>
              </a:extLst>
            </p:cNvPr>
            <p:cNvSpPr/>
            <p:nvPr/>
          </p:nvSpPr>
          <p:spPr bwMode="auto">
            <a:xfrm>
              <a:off x="1391478" y="3584090"/>
              <a:ext cx="3856382" cy="1520687"/>
            </a:xfrm>
            <a:prstGeom prst="horizontalScroll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AEE7C78B-4649-443F-B99A-8917CA18C24E}"/>
                </a:ext>
              </a:extLst>
            </p:cNvPr>
            <p:cNvSpPr txBox="1"/>
            <p:nvPr/>
          </p:nvSpPr>
          <p:spPr>
            <a:xfrm>
              <a:off x="2372139" y="4021267"/>
              <a:ext cx="3856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手動編班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937A369-D1A8-4BD8-8085-42AE802791E7}"/>
              </a:ext>
            </a:extLst>
          </p:cNvPr>
          <p:cNvGrpSpPr/>
          <p:nvPr/>
        </p:nvGrpSpPr>
        <p:grpSpPr>
          <a:xfrm>
            <a:off x="6400800" y="3570070"/>
            <a:ext cx="4918816" cy="1520687"/>
            <a:chOff x="6433930" y="3429000"/>
            <a:chExt cx="4918816" cy="1520687"/>
          </a:xfrm>
        </p:grpSpPr>
        <p:sp>
          <p:nvSpPr>
            <p:cNvPr id="6" name="書卷: 水平 5">
              <a:extLst>
                <a:ext uri="{FF2B5EF4-FFF2-40B4-BE49-F238E27FC236}">
                  <a16:creationId xmlns:a16="http://schemas.microsoft.com/office/drawing/2014/main" id="{C6DBCA6C-A40E-4038-A60E-7CFC8D2A7986}"/>
                </a:ext>
              </a:extLst>
            </p:cNvPr>
            <p:cNvSpPr/>
            <p:nvPr/>
          </p:nvSpPr>
          <p:spPr bwMode="auto">
            <a:xfrm>
              <a:off x="6433930" y="3429000"/>
              <a:ext cx="3856382" cy="1520687"/>
            </a:xfrm>
            <a:prstGeom prst="horizontalScroll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D053C380-C5DC-45F7-A157-535D8C40039A}"/>
                </a:ext>
              </a:extLst>
            </p:cNvPr>
            <p:cNvSpPr txBox="1"/>
            <p:nvPr/>
          </p:nvSpPr>
          <p:spPr>
            <a:xfrm>
              <a:off x="7496364" y="3899340"/>
              <a:ext cx="3856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自動編班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4">
            <a:extLst>
              <a:ext uri="{FF2B5EF4-FFF2-40B4-BE49-F238E27FC236}">
                <a16:creationId xmlns:a16="http://schemas.microsoft.com/office/drawing/2014/main" id="{0C47FCD3-A19F-43B7-A3BE-E2E42D649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96524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中一新生編班</a:t>
            </a:r>
          </a:p>
        </p:txBody>
      </p:sp>
    </p:spTree>
    <p:extLst>
      <p:ext uri="{BB962C8B-B14F-4D97-AF65-F5344CB8AC3E}">
        <p14:creationId xmlns:p14="http://schemas.microsoft.com/office/powerpoint/2010/main" val="16641717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8476E7-03C9-4D6F-81F6-F3688F9B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C121CC0-7691-4969-B4DD-91611901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96524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中一新生編班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083D465-705A-4788-A2AC-B595C4A85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2024889"/>
            <a:ext cx="10658475" cy="3895725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FFD142F-4436-4EF4-918B-9C71DA27B116}"/>
              </a:ext>
            </a:extLst>
          </p:cNvPr>
          <p:cNvSpPr txBox="1"/>
          <p:nvPr/>
        </p:nvSpPr>
        <p:spPr>
          <a:xfrm>
            <a:off x="3398186" y="1267633"/>
            <a:ext cx="6302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香港學科測驗 </a:t>
            </a:r>
            <a:r>
              <a:rPr lang="en-US" altLang="zh-TW" sz="2800" b="1" dirty="0"/>
              <a:t>&gt; </a:t>
            </a:r>
            <a:r>
              <a:rPr lang="zh-TW" altLang="en-US" sz="2800" b="1" dirty="0"/>
              <a:t>中一新生編班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05990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8476E7-03C9-4D6F-81F6-F3688F9B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14</a:t>
            </a:fld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C121CC0-7691-4969-B4DD-91611901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96524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手動編班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6F5075-DB28-4F09-B1A8-A8A810653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1445495"/>
            <a:ext cx="106013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796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8476E7-03C9-4D6F-81F6-F3688F9B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15</a:t>
            </a:fld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C121CC0-7691-4969-B4DD-91611901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96524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自動編班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2F49E0C-1AF8-4EAD-BA57-E9C656B1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9" y="1610259"/>
            <a:ext cx="6651523" cy="4269755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F0055145-408D-47DA-A384-A68F4632D711}"/>
              </a:ext>
            </a:extLst>
          </p:cNvPr>
          <p:cNvGrpSpPr/>
          <p:nvPr/>
        </p:nvGrpSpPr>
        <p:grpSpPr>
          <a:xfrm>
            <a:off x="6916993" y="1192064"/>
            <a:ext cx="5129233" cy="5106146"/>
            <a:chOff x="6916993" y="1414117"/>
            <a:chExt cx="5129233" cy="5106146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D649DAB7-FB1F-496E-BDBA-02182B03C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3525" y="1610259"/>
              <a:ext cx="2188736" cy="1832932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068855E3-AF6A-439F-9419-AABF500B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9225" y="3642150"/>
              <a:ext cx="2194822" cy="1865319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959F97FF-D2DD-4A80-A695-EA690FB76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93525" y="3644177"/>
              <a:ext cx="2443647" cy="281250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6898166A-DD00-4D54-A480-59F5C6783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25448" y="1610259"/>
              <a:ext cx="2188736" cy="16476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1880420-C893-418C-B8C4-B8431D4063F1}"/>
                </a:ext>
              </a:extLst>
            </p:cNvPr>
            <p:cNvSpPr/>
            <p:nvPr/>
          </p:nvSpPr>
          <p:spPr bwMode="auto">
            <a:xfrm>
              <a:off x="6916993" y="1414117"/>
              <a:ext cx="5129233" cy="510614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0"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982D40EC-D222-4E4E-BB71-769ACCD23F6F}"/>
              </a:ext>
            </a:extLst>
          </p:cNvPr>
          <p:cNvSpPr/>
          <p:nvPr/>
        </p:nvSpPr>
        <p:spPr bwMode="auto">
          <a:xfrm>
            <a:off x="2703443" y="3221138"/>
            <a:ext cx="735496" cy="496098"/>
          </a:xfrm>
          <a:prstGeom prst="rect">
            <a:avLst/>
          </a:prstGeom>
          <a:solidFill>
            <a:schemeClr val="accent1">
              <a:alpha val="10000"/>
            </a:schemeClr>
          </a:solidFill>
          <a:ln w="666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839BF29A-1C88-4CD1-8496-2A9C6C48B55F}"/>
              </a:ext>
            </a:extLst>
          </p:cNvPr>
          <p:cNvCxnSpPr/>
          <p:nvPr/>
        </p:nvCxnSpPr>
        <p:spPr bwMode="auto">
          <a:xfrm>
            <a:off x="3438939" y="3429000"/>
            <a:ext cx="3440808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流程圖: 接點 16">
            <a:extLst>
              <a:ext uri="{FF2B5EF4-FFF2-40B4-BE49-F238E27FC236}">
                <a16:creationId xmlns:a16="http://schemas.microsoft.com/office/drawing/2014/main" id="{DC28204E-5CA9-4F99-B5CC-8E2955FC075C}"/>
              </a:ext>
            </a:extLst>
          </p:cNvPr>
          <p:cNvSpPr/>
          <p:nvPr/>
        </p:nvSpPr>
        <p:spPr bwMode="auto">
          <a:xfrm>
            <a:off x="3476185" y="3328504"/>
            <a:ext cx="209478" cy="200991"/>
          </a:xfrm>
          <a:prstGeom prst="flowChartConnector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3075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62C00AF-46BC-425C-8896-9B4C18F8A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16</a:t>
            </a:fld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1876012-019F-454D-A30B-E209DB57E448}"/>
              </a:ext>
            </a:extLst>
          </p:cNvPr>
          <p:cNvSpPr/>
          <p:nvPr/>
        </p:nvSpPr>
        <p:spPr>
          <a:xfrm>
            <a:off x="1654629" y="1905506"/>
            <a:ext cx="8371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使用雲端校管系統的學校，可經由聯遞系統取得中一入學前香學科測驗的常模表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學校可以利用資料分析學生在中文、英文和數學三科能力的強弱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85E8FEF-D460-4737-84EA-2DA1CF443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96524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常模表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(Norm Table)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70082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0087" y="1069654"/>
            <a:ext cx="10952920" cy="4591879"/>
          </a:xfrm>
        </p:spPr>
        <p:txBody>
          <a:bodyPr anchor="ctr"/>
          <a:lstStyle/>
          <a:p>
            <a:pPr algn="ctr"/>
            <a:r>
              <a:rPr lang="zh-TW" altLang="en-US" sz="5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zh-HK" altLang="en-US" sz="54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211652EF-6399-4353-97D4-17C00E6EDE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</p:spPr>
        <p:txBody>
          <a:bodyPr/>
          <a:lstStyle/>
          <a:p>
            <a:pPr algn="r"/>
            <a:fld id="{7B3C8E2D-E91C-4BBB-B7BA-C2875630DAEF}" type="slidenum">
              <a:rPr lang="en-US" altLang="zh-HK" smtClean="0">
                <a:solidFill>
                  <a:srgbClr val="2E75B6"/>
                </a:solidFill>
              </a:rPr>
              <a:pPr algn="r"/>
              <a:t>17</a:t>
            </a:fld>
            <a:endParaRPr lang="en-US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244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F7D5C1A0-D366-42AB-99DB-B795C79AE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模組概覽</a:t>
            </a:r>
          </a:p>
        </p:txBody>
      </p:sp>
      <p:sp>
        <p:nvSpPr>
          <p:cNvPr id="12" name="投影片編號版面配置區 1">
            <a:extLst>
              <a:ext uri="{FF2B5EF4-FFF2-40B4-BE49-F238E27FC236}">
                <a16:creationId xmlns:a16="http://schemas.microsoft.com/office/drawing/2014/main" id="{211652EF-6399-4353-97D4-17C00E6EDE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</p:spPr>
        <p:txBody>
          <a:bodyPr/>
          <a:lstStyle/>
          <a:p>
            <a:pPr algn="r"/>
            <a:fld id="{7B3C8E2D-E91C-4BBB-B7BA-C2875630DAEF}" type="slidenum">
              <a:rPr lang="en-US" altLang="zh-HK" smtClean="0">
                <a:solidFill>
                  <a:srgbClr val="2E75B6"/>
                </a:solidFill>
              </a:rPr>
              <a:pPr algn="r"/>
              <a:t>2</a:t>
            </a:fld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8" name="內容版面配置區 4">
            <a:extLst>
              <a:ext uri="{FF2B5EF4-FFF2-40B4-BE49-F238E27FC236}">
                <a16:creationId xmlns:a16="http://schemas.microsoft.com/office/drawing/2014/main" id="{AAB241C1-7880-4576-8A9D-81AE1E4DA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456" y="1246657"/>
            <a:ext cx="3133726" cy="49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64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74766" y="1511263"/>
            <a:ext cx="11322898" cy="4456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marL="342900" indent="-3429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學校管理模組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2313" indent="-368300">
              <a:lnSpc>
                <a:spcPct val="150000"/>
              </a:lnSpc>
              <a:buSzPct val="80000"/>
              <a:buFont typeface="Wingdings" panose="05000000000000000000" pitchFamily="2" charset="2"/>
              <a:buChar char="v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建立學年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2313" indent="-368300">
              <a:lnSpc>
                <a:spcPct val="150000"/>
              </a:lnSpc>
              <a:buSzPct val="80000"/>
              <a:buFont typeface="Wingdings" panose="05000000000000000000" pitchFamily="2" charset="2"/>
              <a:buChar char="v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學校級別和學校授課制資料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2313" indent="-368300">
              <a:lnSpc>
                <a:spcPct val="150000"/>
              </a:lnSpc>
              <a:buSzPct val="80000"/>
              <a:buFont typeface="Wingdings" panose="05000000000000000000" pitchFamily="2" charset="2"/>
              <a:buChar char="v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班級和班別資料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342900" indent="-3429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學生資料模組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2313" indent="-368300">
              <a:lnSpc>
                <a:spcPct val="150000"/>
              </a:lnSpc>
              <a:buSzPct val="80000"/>
              <a:buFont typeface="Wingdings" panose="05000000000000000000" pitchFamily="2" charset="2"/>
              <a:buChar char="v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建立中一新入學學生紀錄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系統保安模組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2313" indent="-368300">
              <a:lnSpc>
                <a:spcPct val="150000"/>
              </a:lnSpc>
              <a:buSzPct val="80000"/>
              <a:buFont typeface="Wingdings" panose="05000000000000000000" pitchFamily="2" charset="2"/>
              <a:buChar char="v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存取權限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7D5C1A0-D366-42AB-99DB-B795C79AE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預備工作</a:t>
            </a:r>
          </a:p>
        </p:txBody>
      </p:sp>
      <p:sp>
        <p:nvSpPr>
          <p:cNvPr id="12" name="投影片編號版面配置區 1">
            <a:extLst>
              <a:ext uri="{FF2B5EF4-FFF2-40B4-BE49-F238E27FC236}">
                <a16:creationId xmlns:a16="http://schemas.microsoft.com/office/drawing/2014/main" id="{211652EF-6399-4353-97D4-17C00E6EDE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</p:spPr>
        <p:txBody>
          <a:bodyPr/>
          <a:lstStyle/>
          <a:p>
            <a:pPr algn="r"/>
            <a:fld id="{7B3C8E2D-E91C-4BBB-B7BA-C2875630DAEF}" type="slidenum">
              <a:rPr lang="en-US" altLang="zh-HK" smtClean="0">
                <a:solidFill>
                  <a:srgbClr val="2E75B6"/>
                </a:solidFill>
              </a:rPr>
              <a:pPr algn="r"/>
              <a:t>3</a:t>
            </a:fld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EF2044F-C9E2-415C-87E7-7B971866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484" y="1640488"/>
            <a:ext cx="3405683" cy="419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66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5923" y="1321903"/>
            <a:ext cx="10952920" cy="4591879"/>
          </a:xfrm>
        </p:spPr>
        <p:txBody>
          <a:bodyPr anchor="ctr"/>
          <a:lstStyle/>
          <a:p>
            <a:pPr algn="ctr"/>
            <a:r>
              <a:rPr lang="zh-TW" altLang="en-US" sz="5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編修中一入學前香港學科測驗成績</a:t>
            </a:r>
            <a:endParaRPr lang="zh-HK" altLang="en-US" sz="54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211652EF-6399-4353-97D4-17C00E6EDE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</p:spPr>
        <p:txBody>
          <a:bodyPr/>
          <a:lstStyle/>
          <a:p>
            <a:pPr algn="r"/>
            <a:fld id="{7B3C8E2D-E91C-4BBB-B7BA-C2875630DAEF}" type="slidenum">
              <a:rPr lang="en-US" altLang="zh-HK" smtClean="0">
                <a:solidFill>
                  <a:srgbClr val="2E75B6"/>
                </a:solidFill>
              </a:rPr>
              <a:pPr algn="r"/>
              <a:t>4</a:t>
            </a:fld>
            <a:endParaRPr lang="en-US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147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74766" y="1111847"/>
            <a:ext cx="11322898" cy="66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algn="ctr">
              <a:lnSpc>
                <a:spcPct val="150000"/>
              </a:lnSpc>
              <a:buSzPct val="80000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聯遞系統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&gt;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接收訊息</a:t>
            </a:r>
            <a:endParaRPr lang="en-US" altLang="zh-TW" sz="2200" dirty="0">
              <a:latin typeface="+mn-ea"/>
              <a:ea typeface="+mn-ea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7D5C1A0-D366-42AB-99DB-B795C79AE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接收參數檔案（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Testinfo.xls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2" name="投影片編號版面配置區 1">
            <a:extLst>
              <a:ext uri="{FF2B5EF4-FFF2-40B4-BE49-F238E27FC236}">
                <a16:creationId xmlns:a16="http://schemas.microsoft.com/office/drawing/2014/main" id="{211652EF-6399-4353-97D4-17C00E6EDE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</p:spPr>
        <p:txBody>
          <a:bodyPr/>
          <a:lstStyle/>
          <a:p>
            <a:pPr algn="r"/>
            <a:fld id="{7B3C8E2D-E91C-4BBB-B7BA-C2875630DAEF}" type="slidenum">
              <a:rPr lang="en-US" altLang="zh-HK" smtClean="0">
                <a:solidFill>
                  <a:srgbClr val="2E75B6"/>
                </a:solidFill>
              </a:rPr>
              <a:pPr algn="r"/>
              <a:t>5</a:t>
            </a:fld>
            <a:endParaRPr lang="en-US" dirty="0">
              <a:solidFill>
                <a:srgbClr val="2E75B6"/>
              </a:solidFill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3184AD3-6ECD-4489-A65C-B34FF8593F60}"/>
              </a:ext>
            </a:extLst>
          </p:cNvPr>
          <p:cNvGrpSpPr/>
          <p:nvPr/>
        </p:nvGrpSpPr>
        <p:grpSpPr>
          <a:xfrm>
            <a:off x="1450731" y="1850984"/>
            <a:ext cx="9290538" cy="4364393"/>
            <a:chOff x="1450731" y="1850984"/>
            <a:chExt cx="9290538" cy="4364393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13A055D9-8BDF-410E-9704-692A82402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0731" y="1850984"/>
              <a:ext cx="9290538" cy="4364393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79E9FC6-D25A-443A-BA1B-85C6209D8C1F}"/>
                </a:ext>
              </a:extLst>
            </p:cNvPr>
            <p:cNvSpPr/>
            <p:nvPr/>
          </p:nvSpPr>
          <p:spPr bwMode="auto">
            <a:xfrm>
              <a:off x="1457080" y="3968654"/>
              <a:ext cx="1597269" cy="23716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104775"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364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8476E7-03C9-4D6F-81F6-F3688F9B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C121CC0-7691-4969-B4DD-91611901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匯入參數檔案（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Testinfo.xls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CB454D20-30F4-4744-8D01-A4738460C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66" y="1111847"/>
            <a:ext cx="11322898" cy="66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algn="ctr">
              <a:lnSpc>
                <a:spcPct val="150000"/>
              </a:lnSpc>
              <a:buSzPct val="80000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香港學科測驗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&gt;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資料互換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&gt;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處理已接收資料</a:t>
            </a:r>
            <a:endParaRPr lang="en-US" altLang="zh-TW" sz="2200" dirty="0">
              <a:latin typeface="+mn-ea"/>
              <a:ea typeface="+mn-ea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7F8509A7-F74A-4966-90FC-F948F70BDBD5}"/>
              </a:ext>
            </a:extLst>
          </p:cNvPr>
          <p:cNvGrpSpPr/>
          <p:nvPr/>
        </p:nvGrpSpPr>
        <p:grpSpPr>
          <a:xfrm>
            <a:off x="1021669" y="2052253"/>
            <a:ext cx="7250807" cy="3504813"/>
            <a:chOff x="1021669" y="2052253"/>
            <a:chExt cx="7250807" cy="3504813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404C7847-B4FC-4210-BB2A-C49F51968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1669" y="2052253"/>
              <a:ext cx="7250807" cy="3504813"/>
            </a:xfrm>
            <a:prstGeom prst="rect">
              <a:avLst/>
            </a:prstGeom>
            <a:effectLst>
              <a:outerShdw blurRad="558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8299E8F-E081-4D01-86D2-09395705314C}"/>
                </a:ext>
              </a:extLst>
            </p:cNvPr>
            <p:cNvSpPr/>
            <p:nvPr/>
          </p:nvSpPr>
          <p:spPr bwMode="auto">
            <a:xfrm>
              <a:off x="1165357" y="5179906"/>
              <a:ext cx="1184532" cy="22352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85725"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785FDD64-DF6E-40F8-AA22-B3A9D1D23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806" y="2816790"/>
            <a:ext cx="5343525" cy="3057525"/>
          </a:xfrm>
          <a:prstGeom prst="rect">
            <a:avLst/>
          </a:prstGeom>
          <a:effectLst>
            <a:outerShdw blurRad="5207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4396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8476E7-03C9-4D6F-81F6-F3688F9B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C121CC0-7691-4969-B4DD-91611901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設定編修積分輸入方法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CB454D20-30F4-4744-8D01-A4738460C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66" y="1111847"/>
            <a:ext cx="11322898" cy="66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algn="ctr">
              <a:lnSpc>
                <a:spcPct val="150000"/>
              </a:lnSpc>
              <a:buSzPct val="80000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香港學科測驗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&gt;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設定</a:t>
            </a:r>
            <a:endParaRPr lang="en-US" altLang="zh-TW" sz="2200" dirty="0">
              <a:latin typeface="+mn-ea"/>
              <a:ea typeface="+mn-ea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B05BEED-0D77-46F6-87F0-7BC827388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69" y="2092841"/>
            <a:ext cx="5961831" cy="33564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CA682D80-B801-4A5B-ACF9-173BA3E87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162" y="2056774"/>
            <a:ext cx="5655502" cy="41158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60314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8476E7-03C9-4D6F-81F6-F3688F9B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C121CC0-7691-4969-B4DD-91611901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96524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積分編修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FA50D81-C452-4DB0-9D58-C0A533C7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91" y="2361449"/>
            <a:ext cx="5382462" cy="385493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58823DF-15CD-4F95-ABED-A15BA9226B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296"/>
          <a:stretch/>
        </p:blipFill>
        <p:spPr>
          <a:xfrm>
            <a:off x="1013017" y="1249911"/>
            <a:ext cx="4220596" cy="89522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7F398ED-343D-4666-B656-F215F9C2D2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79"/>
          <a:stretch/>
        </p:blipFill>
        <p:spPr>
          <a:xfrm>
            <a:off x="6344891" y="1249911"/>
            <a:ext cx="5388838" cy="93214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2382C61-674A-4E36-B5E2-CECA9656D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410" y="2285292"/>
            <a:ext cx="4402826" cy="39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326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6B822E4-02AA-46D7-95F8-1B067872C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6642C6-D738-470F-94CC-DEA3EC317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93" y="1474837"/>
            <a:ext cx="8236246" cy="28094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4A0C8C0-F64D-4AD9-90E2-454522E20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505" y="3300274"/>
            <a:ext cx="8706790" cy="28094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3EE8223-C94D-4A12-985B-3F87EF27792E}"/>
              </a:ext>
            </a:extLst>
          </p:cNvPr>
          <p:cNvSpPr/>
          <p:nvPr/>
        </p:nvSpPr>
        <p:spPr>
          <a:xfrm>
            <a:off x="8744696" y="1659147"/>
            <a:ext cx="315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如有需要，用戶可列印積分紀錄表，進行紙本登分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CE67870C-D066-45D0-96D6-4E718C569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96524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積分紀錄表</a:t>
            </a:r>
          </a:p>
        </p:txBody>
      </p:sp>
    </p:spTree>
    <p:extLst>
      <p:ext uri="{BB962C8B-B14F-4D97-AF65-F5344CB8AC3E}">
        <p14:creationId xmlns:p14="http://schemas.microsoft.com/office/powerpoint/2010/main" val="40520014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deb2b0-382b-46e0-953e-fe373c01e01d"/>
    <lcf76f155ced4ddcb4097134ff3c332f xmlns="3d76310b-ceb6-4baf-8212-2fb1443a92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3A711D-3B4C-4E17-AFA3-4C650B7CCE0A}">
  <ds:schemaRefs>
    <ds:schemaRef ds:uri="http://purl.org/dc/terms/"/>
    <ds:schemaRef ds:uri="3d76310b-ceb6-4baf-8212-2fb1443a929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0deb2b0-382b-46e0-953e-fe373c01e01d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70085</TotalTime>
  <Words>279</Words>
  <PresentationFormat>寬螢幕</PresentationFormat>
  <Paragraphs>57</Paragraphs>
  <Slides>17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Microsoft JhengHei</vt:lpstr>
      <vt:lpstr>Microsoft JhengHei</vt:lpstr>
      <vt:lpstr>新細明體</vt:lpstr>
      <vt:lpstr>Arial</vt:lpstr>
      <vt:lpstr>Calibri</vt:lpstr>
      <vt:lpstr>Cooper Black</vt:lpstr>
      <vt:lpstr>Tahoma</vt:lpstr>
      <vt:lpstr>Times New Roman</vt:lpstr>
      <vt:lpstr>Trebuchet MS</vt:lpstr>
      <vt:lpstr>Wingdings</vt:lpstr>
      <vt:lpstr>佈景主題1</vt:lpstr>
      <vt:lpstr> 香港學科測驗    </vt:lpstr>
      <vt:lpstr>PowerPoint 簡報</vt:lpstr>
      <vt:lpstr>PowerPoint 簡報</vt:lpstr>
      <vt:lpstr>編修中一入學前香港學科測驗成績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中一新生編班</vt:lpstr>
      <vt:lpstr>PowerPoint 簡報</vt:lpstr>
      <vt:lpstr>PowerPoint 簡報</vt:lpstr>
      <vt:lpstr>PowerPoint 簡報</vt:lpstr>
      <vt:lpstr>PowerPoint 簡報</vt:lpstr>
      <vt:lpstr>PowerPoint 簡報</vt:lpstr>
      <vt:lpstr>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2024-09-05T06:08:10Z</cp:lastPrinted>
  <dcterms:created xsi:type="dcterms:W3CDTF">2018-05-11T03:19:46Z</dcterms:created>
  <dcterms:modified xsi:type="dcterms:W3CDTF">2024-11-29T00:44:51Z</dcterms:modified>
</cp:coreProperties>
</file>